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2" r:id="rId3"/>
  </p:sldMasterIdLst>
  <p:notesMasterIdLst>
    <p:notesMasterId r:id="rId6"/>
  </p:notesMasterIdLst>
  <p:handoutMasterIdLst>
    <p:handoutMasterId r:id="rId22"/>
  </p:handoutMasterIdLst>
  <p:sldIdLst>
    <p:sldId id="327" r:id="rId4"/>
    <p:sldId id="330" r:id="rId5"/>
    <p:sldId id="331" r:id="rId7"/>
    <p:sldId id="332" r:id="rId8"/>
    <p:sldId id="262" r:id="rId9"/>
    <p:sldId id="299" r:id="rId10"/>
    <p:sldId id="333" r:id="rId11"/>
    <p:sldId id="264" r:id="rId12"/>
    <p:sldId id="334" r:id="rId13"/>
    <p:sldId id="266" r:id="rId14"/>
    <p:sldId id="304" r:id="rId15"/>
    <p:sldId id="303" r:id="rId16"/>
    <p:sldId id="293" r:id="rId17"/>
    <p:sldId id="335" r:id="rId18"/>
    <p:sldId id="277" r:id="rId19"/>
    <p:sldId id="274" r:id="rId20"/>
    <p:sldId id="329" r:id="rId2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 showGuide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customXml" Target="../customXml/item3.xml"/><Relationship Id="rId28" Type="http://schemas.openxmlformats.org/officeDocument/2006/relationships/customXml" Target="../customXml/item2.xml"/><Relationship Id="rId27" Type="http://schemas.openxmlformats.org/officeDocument/2006/relationships/customXml" Target="../customXml/item1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Yolanda </a:t>
            </a:r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Chen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Aug 6 2025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3870325" y="14401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</a:t>
            </a:r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477760" y="1922145"/>
            <a:ext cx="4125595" cy="203454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Compare the success rates of different locations such as the Kennedy Space Center, it was found that it had the highest success rate.</a:t>
            </a:r>
            <a:endParaRPr lang="en-US" altLang="zh-CN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>
                <a:solidFill>
                  <a:srgbClr val="0B49CB"/>
                </a:solidFill>
                <a:latin typeface="Abadi"/>
                <a:sym typeface="+mn-ea"/>
              </a:rPr>
              <a:t>Success Rate</a:t>
            </a:r>
            <a:r>
              <a:rPr lang="en-US" sz="3700" dirty="0">
                <a:solidFill>
                  <a:srgbClr val="0B49CB"/>
                </a:solidFill>
                <a:latin typeface="Abadi"/>
              </a:rPr>
              <a:t> vs. Launch Site</a:t>
            </a:r>
            <a:endParaRPr lang="en-US" sz="3700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495" y="1450975"/>
            <a:ext cx="5768975" cy="4291965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/>
        </p:nvSpPr>
        <p:spPr>
          <a:xfrm>
            <a:off x="1293495" y="5814695"/>
            <a:ext cx="7273290" cy="141414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49425" y="5814695"/>
            <a:ext cx="57283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Kennedy   Vandenberg          Cape                  Other</a:t>
            </a:r>
            <a:endParaRPr lang="en-US" altLang="zh-CN"/>
          </a:p>
          <a:p>
            <a:r>
              <a:rPr lang="en-US" altLang="zh-CN"/>
              <a:t>Space        </a:t>
            </a:r>
            <a:r>
              <a:rPr lang="en-US" altLang="zh-CN">
                <a:sym typeface="+mn-ea"/>
              </a:rPr>
              <a:t>air force             Canaveral              Sites</a:t>
            </a:r>
            <a:endParaRPr lang="en-US" altLang="zh-CN"/>
          </a:p>
          <a:p>
            <a:r>
              <a:rPr lang="en-US" altLang="zh-CN"/>
              <a:t>Center       base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85750" y="2197735"/>
            <a:ext cx="57283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Success</a:t>
            </a:r>
            <a:endParaRPr lang="en-US" altLang="zh-CN"/>
          </a:p>
          <a:p>
            <a:r>
              <a:rPr lang="en-US" altLang="zh-CN"/>
              <a:t> </a:t>
            </a:r>
            <a:endParaRPr lang="en-US" altLang="zh-CN"/>
          </a:p>
          <a:p>
            <a:r>
              <a:rPr lang="en-US" altLang="zh-CN"/>
              <a:t>Rate</a:t>
            </a:r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an interactive dashboard using Plotly Dash to display launch site maps and success rate heat maps, and provide dynamic demonstration screenshots of real-time prediction of input parameters.</a:t>
            </a:r>
            <a:endParaRPr lang="en-US" altLang="zh-CN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altLang="zh-CN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/>
              <a:t>Model selection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    Comparative logistic regression SVM</a:t>
            </a:r>
            <a:r>
              <a:rPr lang="zh-CN" altLang="en-US"/>
              <a:t>、</a:t>
            </a:r>
            <a:r>
              <a:rPr lang="en-US" altLang="zh-CN"/>
              <a:t> The F1 score of models such as random forest is used to select the best performing random forest (F1=0.86).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Importance of Features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   By using the feature ranking map of the random forest, identify the features that have the greatest impact on the prediction results, such as' flight number 'and' orbit type '.</a:t>
            </a:r>
            <a:endParaRPr lang="en-US" altLang="zh-CN"/>
          </a:p>
          <a:p>
            <a:endParaRPr lang="en-US" altLang="zh-CN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/>
              <a:t>Cross validation     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   Using K-fold cross validation methods (such as sklearn. KFold) to avoid overfitting of the model and ensure its generalization ability.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885" y="3616960"/>
            <a:ext cx="8553450" cy="27393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375" y="1807210"/>
            <a:ext cx="10444480" cy="425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results: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</a:t>
            </a:r>
            <a:r>
              <a:rPr lang="en-US" altLang="zh-CN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Payload_mass&gt;10000kg and Falcon 9 launched on LC-39A, with a success rate of over 92% for the first stage landing of the rocket</a:t>
            </a:r>
            <a:endParaRPr lang="en-US" altLang="zh-CN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255" y="1875155"/>
            <a:ext cx="9532620" cy="435165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 of the project: </a:t>
            </a:r>
            <a:endParaRPr lang="en-US" altLang="zh-CN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altLang="zh-CN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The model can effectively help startups evaluate risks in rocket launch bidding, and is expected to reduce related bidding costs by 30%.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Limitation: 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</a:t>
            </a:r>
            <a:r>
              <a:rPr lang="en-US" altLang="zh-CN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of the current model is time sensitive (up to 2023), and improvements such as adding real-time meteorological features can be made in the future.</a:t>
            </a:r>
            <a:endParaRPr lang="en-US" altLang="zh-CN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chemeClr val="tx1"/>
                </a:solidFill>
                <a:latin typeface="SourceHanSansCN-Regular" pitchFamily="34" charset="0"/>
                <a:ea typeface="SourceHanSansCN-Regular" pitchFamily="34" charset="-122"/>
                <a:cs typeface="SourceHanSansCN-Regular" pitchFamily="34" charset="-120"/>
                <a:sym typeface="+mn-ea"/>
              </a:rPr>
              <a:t>Predicting Falcon 9 First Stage Landing Success</a:t>
            </a:r>
            <a:endParaRPr lang="en-US" dirty="0">
              <a:solidFill>
                <a:schemeClr val="tx1"/>
              </a:solidFill>
              <a:latin typeface="SourceHanSansCN-Regular" pitchFamily="34" charset="0"/>
              <a:ea typeface="SourceHanSansCN-Regular" pitchFamily="34" charset="-122"/>
              <a:cs typeface="SourceHanSansCN-Regular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850" y="2521585"/>
            <a:ext cx="9820275" cy="35293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 </a:t>
            </a:r>
            <a:r>
              <a:rPr lang="en-US" sz="2200">
                <a:solidFill>
                  <a:schemeClr val="tx1"/>
                </a:solidFill>
                <a:latin typeface="SourceHanSansCN-Regular" pitchFamily="34" charset="0"/>
                <a:ea typeface="SourceHanSansCN-Regular" pitchFamily="34" charset="-122"/>
                <a:cs typeface="SourceHanSansCN-Regular" pitchFamily="34" charset="-120"/>
                <a:sym typeface="+mn-ea"/>
              </a:rPr>
              <a:t>Can we reliably predict if Falcon 9's first stage will land successfully based on historical launch data?</a:t>
            </a:r>
            <a:endParaRPr lang="en-US" sz="2200">
              <a:solidFill>
                <a:schemeClr val="tx1"/>
              </a:solidFill>
              <a:latin typeface="SourceHanSansCN-Regular" pitchFamily="34" charset="0"/>
              <a:ea typeface="SourceHanSansCN-Regular" pitchFamily="34" charset="-122"/>
              <a:cs typeface="SourceHanSansCN-Regular" pitchFamily="34" charset="-120"/>
              <a:sym typeface="+mn-ea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altLang="zh-C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  Describe the pain points of competing startups requiring low-cost rocket launches and explain the impact of predicting successful landings on bidding strategies.</a:t>
            </a:r>
            <a:endParaRPr lang="en-US" altLang="zh-CN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1055" y="1800225"/>
            <a:ext cx="9289415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CN"/>
              <a:t>Obtain official launch records through SpaceX API and supplement detailed data such as weather and launch location with web crawlers</a:t>
            </a:r>
            <a:endParaRPr lang="en-US" altLang="zh-CN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005" y="3429000"/>
            <a:ext cx="5959475" cy="27165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45" y="1169035"/>
            <a:ext cx="11268075" cy="40278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Focus on handling missing values (such as filling the payload_mass field with median) and detecting outliers (such as identifying engine thrust outliers through boxplots).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Pandas code snippets for key cleaning steps, </a:t>
            </a:r>
            <a:endParaRPr lang="en-US" altLang="zh-CN"/>
          </a:p>
          <a:p>
            <a:r>
              <a:rPr lang="en-US" altLang="zh-CN"/>
              <a:t>such as ` df. dropna (subset=['landing_outcome '])</a:t>
            </a:r>
            <a:endParaRPr lang="en-US" altLang="zh-CN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55" y="3544570"/>
            <a:ext cx="9196705" cy="31623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60" y="1289685"/>
            <a:ext cx="5765800" cy="24314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715" y="3663950"/>
            <a:ext cx="5864225" cy="30530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/>
</ds:datastoreItem>
</file>

<file path=customXml/itemProps2.xml><?xml version="1.0" encoding="utf-8"?>
<ds:datastoreItem xmlns:ds="http://schemas.openxmlformats.org/officeDocument/2006/customXml" ds:itemID="{FD840426-F08D-42AC-9846-A20E4AB85A26}">
  <ds:schemaRefs/>
</ds:datastoreItem>
</file>

<file path=customXml/itemProps3.xml><?xml version="1.0" encoding="utf-8"?>
<ds:datastoreItem xmlns:ds="http://schemas.openxmlformats.org/officeDocument/2006/customXml" ds:itemID="{54DA07C5-A406-4A0D-B3E6-3856C94AC7F3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3144</Words>
  <Application>WPS 演示</Application>
  <PresentationFormat>Widescreen</PresentationFormat>
  <Paragraphs>139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41" baseType="lpstr">
      <vt:lpstr>Arial</vt:lpstr>
      <vt:lpstr>宋体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Calibri</vt:lpstr>
      <vt:lpstr>微软雅黑</vt:lpstr>
      <vt:lpstr>Arial Unicode MS</vt:lpstr>
      <vt:lpstr>等线</vt:lpstr>
      <vt:lpstr>Calibri Light</vt:lpstr>
      <vt:lpstr>SourceHanSansCN-Regular</vt:lpstr>
      <vt:lpstr>SourceHanSansCN-Regular</vt:lpstr>
      <vt:lpstr>SourceHanSansCN-Regular</vt:lpstr>
      <vt:lpstr>MingLiU-ExtB</vt:lpstr>
      <vt:lpstr>Calibri</vt:lpstr>
      <vt:lpstr>Custom Design</vt:lpstr>
      <vt:lpstr>1_Custom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月光</cp:lastModifiedBy>
  <cp:revision>206</cp:revision>
  <dcterms:created xsi:type="dcterms:W3CDTF">2021-04-29T18:58:00Z</dcterms:created>
  <dcterms:modified xsi:type="dcterms:W3CDTF">2025-08-11T10:19:09Z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CB875F711337444B8EF73CC667D60A63_13</vt:lpwstr>
  </property>
  <property fmtid="{D5CDD505-2E9C-101B-9397-08002B2CF9AE}" pid="4" name="KSOProductBuildVer">
    <vt:lpwstr>2052-12.1.0.21915</vt:lpwstr>
  </property>
</Properties>
</file>